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5" r:id="rId4"/>
    <p:sldId id="266" r:id="rId5"/>
    <p:sldId id="262" r:id="rId6"/>
    <p:sldId id="263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290E58E5-DEFC-4990-863E-DD960364E415}" type="datetimeFigureOut">
              <a:rPr lang="es-CO" smtClean="0"/>
              <a:t>22/06/2013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656B6D1-0CA0-4614-BB2D-F978FD029337}" type="slidenum">
              <a:rPr lang="es-CO" smtClean="0"/>
              <a:t>‹Nº›</a:t>
            </a:fld>
            <a:endParaRPr lang="es-CO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CO" dirty="0" smtClean="0"/>
              <a:t>SIVIGILA (INS)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pPr algn="ctr"/>
            <a:r>
              <a:rPr lang="es-CO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Enfermedades Inmunoprevenibles</a:t>
            </a:r>
          </a:p>
          <a:p>
            <a:pPr algn="ctr"/>
            <a:r>
              <a:rPr lang="es-CO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Boletín Epidemiológico Semana 22 </a:t>
            </a:r>
            <a:endParaRPr lang="es-CO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49894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mtClean="0"/>
              <a:t>RUBEOLA CONGENITA 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Rubéola congénita</a:t>
            </a:r>
          </a:p>
          <a:p>
            <a:r>
              <a:rPr lang="es-CO" dirty="0"/>
              <a:t>Respecto a los casos de rubéola congénita para la semana 22 de 2013 se han notificado 116 casos sospechosos, en relación a la semana 22 del 2012 la notificación tuvo un aumento del 0,9 %.</a:t>
            </a:r>
          </a:p>
          <a:p>
            <a:r>
              <a:rPr lang="es-CO" dirty="0"/>
              <a:t>Figura 3. </a:t>
            </a:r>
            <a:r>
              <a:rPr lang="es-CO"/>
              <a:t>Casos sospechosos de rubéola congénita por periodo epidemiológico, Colombia, 2013</a:t>
            </a:r>
          </a:p>
        </p:txBody>
      </p:sp>
    </p:spTree>
    <p:extLst>
      <p:ext uri="{BB962C8B-B14F-4D97-AF65-F5344CB8AC3E}">
        <p14:creationId xmlns:p14="http://schemas.microsoft.com/office/powerpoint/2010/main" val="1208036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55576" y="4437112"/>
            <a:ext cx="6781800" cy="2104256"/>
          </a:xfrm>
        </p:spPr>
        <p:txBody>
          <a:bodyPr>
            <a:normAutofit fontScale="90000"/>
          </a:bodyPr>
          <a:lstStyle/>
          <a:p>
            <a:r>
              <a:rPr lang="es-CO" b="1" dirty="0" smtClean="0"/>
              <a:t>ENFERMEDADES INMUNOPREVENIBLES</a:t>
            </a:r>
            <a:br>
              <a:rPr lang="es-CO" b="1" dirty="0" smtClean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fontAlgn="base">
              <a:buNone/>
            </a:pPr>
            <a:r>
              <a:rPr lang="es-CO" dirty="0" smtClean="0"/>
              <a:t>Son </a:t>
            </a:r>
            <a:r>
              <a:rPr lang="es-CO" dirty="0"/>
              <a:t>aquellas enfermedades que se pueden prevenir mediante </a:t>
            </a:r>
            <a:r>
              <a:rPr lang="es-CO" sz="2800" b="1" dirty="0"/>
              <a:t>la vacunación.</a:t>
            </a:r>
          </a:p>
          <a:p>
            <a:pPr fontAlgn="base"/>
            <a:r>
              <a:rPr lang="es-CO" dirty="0"/>
              <a:t>Sarampión</a:t>
            </a:r>
          </a:p>
          <a:p>
            <a:pPr fontAlgn="base"/>
            <a:r>
              <a:rPr lang="es-CO" dirty="0"/>
              <a:t>Rubeola</a:t>
            </a:r>
          </a:p>
          <a:p>
            <a:pPr fontAlgn="base"/>
            <a:r>
              <a:rPr lang="es-CO" dirty="0"/>
              <a:t>Parálisis Flácida Aguda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537495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SARAMPION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851920" y="692696"/>
            <a:ext cx="5023520" cy="3807296"/>
          </a:xfrm>
        </p:spPr>
        <p:txBody>
          <a:bodyPr>
            <a:normAutofit/>
          </a:bodyPr>
          <a:lstStyle/>
          <a:p>
            <a:pPr algn="just"/>
            <a:r>
              <a:rPr lang="es-CO" dirty="0"/>
              <a:t>El sarampión es una enfermedad </a:t>
            </a:r>
            <a:r>
              <a:rPr lang="es-CO" dirty="0" smtClean="0"/>
              <a:t>infecciosa, </a:t>
            </a:r>
            <a:r>
              <a:rPr lang="es-CO" dirty="0"/>
              <a:t>bastante frecuente, especialmente en niños causada por un virus, específicamente un paramixovirus del género Morbillivirus. Se caracteriza por típicas manchas en la piel de color rojo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980728"/>
            <a:ext cx="2664296" cy="3456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144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RUBEOLA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685800"/>
            <a:ext cx="5250160" cy="4903440"/>
          </a:xfrm>
        </p:spPr>
        <p:txBody>
          <a:bodyPr/>
          <a:lstStyle/>
          <a:p>
            <a:pPr marL="0" indent="0" algn="just">
              <a:buNone/>
            </a:pPr>
            <a:r>
              <a:rPr lang="es-CO" dirty="0"/>
              <a:t>E</a:t>
            </a:r>
            <a:r>
              <a:rPr lang="es-CO" dirty="0" smtClean="0"/>
              <a:t>s </a:t>
            </a:r>
            <a:r>
              <a:rPr lang="es-CO" dirty="0"/>
              <a:t>una enfermedad infecciosa de poca gravedad (generalmente afecta a los niños) causada por el virus de la rubéola; un virus de ARN perteneciente al género Rubivirus de la Familia Togaviridae.1 Sólo al ser contraída por la madre durante el embarazo, supone una grave amenaza para el feto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9574" y="1052736"/>
            <a:ext cx="2440781" cy="3240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8919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PARALISIS FLACIDA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260648"/>
            <a:ext cx="7543800" cy="2230016"/>
          </a:xfrm>
        </p:spPr>
        <p:txBody>
          <a:bodyPr/>
          <a:lstStyle/>
          <a:p>
            <a:pPr marL="0" indent="0">
              <a:buNone/>
            </a:pPr>
            <a:r>
              <a:rPr lang="es-CO" dirty="0"/>
              <a:t>Es un tipo de parálisis en la cual el músculo se torna laxo y blando, no resistiendo a un estiramiento pasivo, lo que da lugar a una debilidad extrema y la pérdida completa de los reflejos tendinosos y </a:t>
            </a:r>
            <a:r>
              <a:rPr lang="es-CO" dirty="0" smtClean="0"/>
              <a:t>cutánea</a:t>
            </a:r>
            <a:endParaRPr lang="es-CO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2348880"/>
            <a:ext cx="3681760" cy="2757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504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NOTIFICACION</a:t>
            </a:r>
            <a:endParaRPr lang="es-CO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548680"/>
            <a:ext cx="7209784" cy="4023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75601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5257800"/>
            <a:ext cx="6781800" cy="1600200"/>
          </a:xfrm>
        </p:spPr>
        <p:txBody>
          <a:bodyPr>
            <a:normAutofit fontScale="90000"/>
          </a:bodyPr>
          <a:lstStyle/>
          <a:p>
            <a:pPr algn="ctr"/>
            <a:r>
              <a:rPr lang="es-CO" sz="3100" dirty="0"/>
              <a:t>COMPORTAMIENTO DE LOS EVENTOS DE VIGILANCIA EN SALUD PÚBLICA A SEMANA EPIDEMIOLÓGICA 22</a:t>
            </a:r>
            <a:r>
              <a:rPr lang="es-CO" dirty="0"/>
              <a:t/>
            </a:r>
            <a:br>
              <a:rPr lang="es-CO" dirty="0"/>
            </a:b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620688"/>
            <a:ext cx="7543800" cy="388620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s-CO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INMUNOPREVENIBLES</a:t>
            </a:r>
            <a:endParaRPr lang="es-CO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s-CO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Parálisis Flácida Aguda</a:t>
            </a:r>
          </a:p>
          <a:p>
            <a:pPr algn="just"/>
            <a:r>
              <a:rPr lang="es-CO" dirty="0"/>
              <a:t>Para la semana epidemiológica 22 de 2013 se han notificado 52 </a:t>
            </a:r>
            <a:r>
              <a:rPr lang="es-CO" dirty="0" smtClean="0"/>
              <a:t>casos. </a:t>
            </a:r>
            <a:r>
              <a:rPr lang="es-CO" dirty="0"/>
              <a:t>La tasa de notificación esperada hasta la fecha es </a:t>
            </a:r>
            <a:r>
              <a:rPr lang="es-CO" b="1" dirty="0"/>
              <a:t>de 0,42 por 100.000 </a:t>
            </a:r>
            <a:r>
              <a:rPr lang="es-CO" dirty="0"/>
              <a:t>menores de 15 años, las entidades territoriales que para la semana 22 superan la tasa de notificación esperada son: Amazonas, Atlántico, Bolívar, Caquetá, Cartagena, Huila, Meta, Nariño, Norte de Santander, Putumayo, Sucre, Arauca y </a:t>
            </a:r>
            <a:r>
              <a:rPr lang="es-CO" dirty="0" smtClean="0"/>
              <a:t>Risaralda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282896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685800"/>
            <a:ext cx="7842448" cy="3886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CO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SARAMPIÓN Y RUBÉOLA</a:t>
            </a:r>
          </a:p>
          <a:p>
            <a:pPr algn="just"/>
            <a:r>
              <a:rPr lang="es-CO" dirty="0" smtClean="0"/>
              <a:t>Para </a:t>
            </a:r>
            <a:r>
              <a:rPr lang="es-CO" dirty="0"/>
              <a:t>la semana 22 de 2013 se notificaron 15 casos sospechosos de sarampión, hay acumulados </a:t>
            </a:r>
            <a:r>
              <a:rPr lang="es-CO" b="1" dirty="0"/>
              <a:t>463 casos</a:t>
            </a:r>
            <a:r>
              <a:rPr lang="es-CO" dirty="0"/>
              <a:t>, un </a:t>
            </a:r>
            <a:r>
              <a:rPr lang="es-CO" b="1" dirty="0"/>
              <a:t>37,5 % </a:t>
            </a:r>
            <a:r>
              <a:rPr lang="es-CO" dirty="0"/>
              <a:t>menos que lo notificado hasta la semana 22 de 2012 donde se habían notificado 741 </a:t>
            </a:r>
            <a:r>
              <a:rPr lang="es-CO" dirty="0" smtClean="0"/>
              <a:t>casos</a:t>
            </a:r>
            <a:endParaRPr lang="es-CO" dirty="0"/>
          </a:p>
          <a:p>
            <a:pPr algn="just"/>
            <a:r>
              <a:rPr lang="es-CO" dirty="0" smtClean="0"/>
              <a:t>Respecto </a:t>
            </a:r>
            <a:r>
              <a:rPr lang="es-CO" dirty="0"/>
              <a:t>a la vigilancia de rubéola, en la semana 22 de 2013 se notificaron 23 casos sospechosos, con respecto a la misma semana del 2012 la notificación tuvo una disminución del 5,3 %, </a:t>
            </a:r>
          </a:p>
          <a:p>
            <a:pPr marL="0" indent="0" algn="just">
              <a:buNone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059660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 smtClean="0"/>
              <a:t>TASA DE NOTIFICACION </a:t>
            </a:r>
            <a:endParaRPr lang="es-CO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/>
              <a:t>Para la vigilancia de sarampión y rubéola la tasa de notificación esperada es de dos casos por 100.000 habitantes. La tasa esperada a semana 22 es de 0,85 por 100.000 habitantes. Para esta semana, 11 entidades territoriales cumplen la tasa de </a:t>
            </a:r>
            <a:r>
              <a:rPr lang="es-CO" dirty="0" smtClean="0"/>
              <a:t>notificación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3898739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188</TotalTime>
  <Words>432</Words>
  <Application>Microsoft Office PowerPoint</Application>
  <PresentationFormat>Presentación en pantalla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NewsPrint</vt:lpstr>
      <vt:lpstr>SIVIGILA (INS)</vt:lpstr>
      <vt:lpstr>ENFERMEDADES INMUNOPREVENIBLES </vt:lpstr>
      <vt:lpstr>SARAMPION </vt:lpstr>
      <vt:lpstr>RUBEOLA</vt:lpstr>
      <vt:lpstr>PARALISIS FLACIDA </vt:lpstr>
      <vt:lpstr>NOTIFICACION</vt:lpstr>
      <vt:lpstr>COMPORTAMIENTO DE LOS EVENTOS DE VIGILANCIA EN SALUD PÚBLICA A SEMANA EPIDEMIOLÓGICA 22 </vt:lpstr>
      <vt:lpstr>Presentación de PowerPoint</vt:lpstr>
      <vt:lpstr>TASA DE NOTIFICACION </vt:lpstr>
      <vt:lpstr>RUBEOLA CONGENITA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SIVIGILA (INS)</dc:title>
  <dc:creator>Usuario</dc:creator>
  <cp:lastModifiedBy>Usuario</cp:lastModifiedBy>
  <cp:revision>9</cp:revision>
  <dcterms:created xsi:type="dcterms:W3CDTF">2013-06-18T03:02:24Z</dcterms:created>
  <dcterms:modified xsi:type="dcterms:W3CDTF">2013-06-22T16:21:32Z</dcterms:modified>
</cp:coreProperties>
</file>